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5143500" type="screen16x9"/>
  <p:notesSz cx="9144000" cy="51435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134" y="-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2008" y="22351"/>
            <a:ext cx="8799982" cy="239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3005"/>
            <a:ext cx="822960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ulya.vasenyova@yandex.ru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object 2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51472" y="1567618"/>
            <a:ext cx="2150283" cy="2312669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05"/>
              </a:spcBef>
              <a:tabLst>
                <a:tab pos="7287895" algn="l"/>
              </a:tabLst>
            </a:pPr>
            <a:r>
              <a:rPr b="1" dirty="0">
                <a:latin typeface="Times New Roman"/>
                <a:cs typeface="Times New Roman"/>
              </a:rPr>
              <a:t>Ю.О.</a:t>
            </a:r>
            <a:r>
              <a:rPr b="1" spc="-2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Ва</a:t>
            </a:r>
            <a:r>
              <a:rPr b="1" spc="10" dirty="0">
                <a:latin typeface="Times New Roman"/>
                <a:cs typeface="Times New Roman"/>
              </a:rPr>
              <a:t>с</a:t>
            </a:r>
            <a:r>
              <a:rPr b="1" dirty="0">
                <a:latin typeface="Times New Roman"/>
                <a:cs typeface="Times New Roman"/>
              </a:rPr>
              <a:t>енё</a:t>
            </a:r>
            <a:r>
              <a:rPr b="1" spc="-10" dirty="0">
                <a:latin typeface="Times New Roman"/>
                <a:cs typeface="Times New Roman"/>
              </a:rPr>
              <a:t>в</a:t>
            </a:r>
            <a:r>
              <a:rPr b="1" dirty="0">
                <a:latin typeface="Times New Roman"/>
                <a:cs typeface="Times New Roman"/>
              </a:rPr>
              <a:t>а</a:t>
            </a:r>
            <a:r>
              <a:rPr b="1" spc="5" dirty="0">
                <a:latin typeface="Times New Roman"/>
                <a:cs typeface="Times New Roman"/>
              </a:rPr>
              <a:t> </a:t>
            </a:r>
            <a:r>
              <a:rPr sz="1350" b="1" spc="22" baseline="24691" dirty="0">
                <a:latin typeface="Times New Roman"/>
                <a:cs typeface="Times New Roman"/>
              </a:rPr>
              <a:t>1,2</a:t>
            </a:r>
            <a:r>
              <a:rPr sz="1400" b="1" dirty="0">
                <a:latin typeface="Times New Roman"/>
                <a:cs typeface="Times New Roman"/>
              </a:rPr>
              <a:t>,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И.В.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Вахл</a:t>
            </a:r>
            <a:r>
              <a:rPr sz="1400" b="1" spc="-30" dirty="0">
                <a:latin typeface="Times New Roman"/>
                <a:cs typeface="Times New Roman"/>
              </a:rPr>
              <a:t>о</a:t>
            </a:r>
            <a:r>
              <a:rPr sz="1400" b="1" spc="-5" dirty="0">
                <a:latin typeface="Times New Roman"/>
                <a:cs typeface="Times New Roman"/>
              </a:rPr>
              <a:t>ва</a:t>
            </a:r>
            <a:r>
              <a:rPr sz="1350" b="1" spc="22" baseline="24691" dirty="0">
                <a:latin typeface="Times New Roman"/>
                <a:cs typeface="Times New Roman"/>
              </a:rPr>
              <a:t>1</a:t>
            </a:r>
            <a:r>
              <a:rPr sz="1350" b="1" baseline="24691" dirty="0">
                <a:latin typeface="Times New Roman"/>
                <a:cs typeface="Times New Roman"/>
              </a:rPr>
              <a:t>  </a:t>
            </a:r>
            <a:r>
              <a:rPr sz="1350" b="1" spc="-7" baseline="24691" dirty="0">
                <a:latin typeface="Times New Roman"/>
                <a:cs typeface="Times New Roman"/>
              </a:rPr>
              <a:t> </a:t>
            </a:r>
            <a:r>
              <a:rPr sz="1400" spc="-20" dirty="0">
                <a:hlinkClick r:id="rId3"/>
              </a:rPr>
              <a:t>y</a:t>
            </a:r>
            <a:r>
              <a:rPr sz="1400" dirty="0">
                <a:hlinkClick r:id="rId3"/>
              </a:rPr>
              <a:t>ul</a:t>
            </a:r>
            <a:r>
              <a:rPr sz="1400" spc="-20" dirty="0">
                <a:hlinkClick r:id="rId3"/>
              </a:rPr>
              <a:t>y</a:t>
            </a:r>
            <a:r>
              <a:rPr sz="1400" dirty="0">
                <a:hlinkClick r:id="rId3"/>
              </a:rPr>
              <a:t>a.vase</a:t>
            </a:r>
            <a:r>
              <a:rPr sz="1400" spc="5" dirty="0">
                <a:hlinkClick r:id="rId3"/>
              </a:rPr>
              <a:t>n</a:t>
            </a:r>
            <a:r>
              <a:rPr sz="1400" spc="-20" dirty="0">
                <a:hlinkClick r:id="rId3"/>
              </a:rPr>
              <a:t>y</a:t>
            </a:r>
            <a:r>
              <a:rPr sz="1400" dirty="0">
                <a:hlinkClick r:id="rId3"/>
              </a:rPr>
              <a:t>ova@</a:t>
            </a:r>
            <a:r>
              <a:rPr sz="1400" spc="-15" dirty="0">
                <a:hlinkClick r:id="rId3"/>
              </a:rPr>
              <a:t>y</a:t>
            </a:r>
            <a:r>
              <a:rPr sz="1400" dirty="0">
                <a:hlinkClick r:id="rId3"/>
              </a:rPr>
              <a:t>a</a:t>
            </a:r>
            <a:r>
              <a:rPr sz="1400" spc="5" dirty="0">
                <a:hlinkClick r:id="rId3"/>
              </a:rPr>
              <a:t>n</a:t>
            </a:r>
            <a:r>
              <a:rPr sz="1400" dirty="0">
                <a:hlinkClick r:id="rId3"/>
              </a:rPr>
              <a:t>de</a:t>
            </a:r>
            <a:r>
              <a:rPr sz="1400" spc="5" dirty="0">
                <a:hlinkClick r:id="rId3"/>
              </a:rPr>
              <a:t>x</a:t>
            </a:r>
            <a:r>
              <a:rPr sz="1400" dirty="0">
                <a:hlinkClick r:id="rId3"/>
              </a:rPr>
              <a:t>.ru</a:t>
            </a:r>
            <a:r>
              <a:rPr sz="1400" spc="5" dirty="0">
                <a:hlinkClick r:id="rId3"/>
              </a:rPr>
              <a:t> </a:t>
            </a:r>
            <a:r>
              <a:rPr sz="1350" spc="22" baseline="24691" dirty="0"/>
              <a:t>1</a:t>
            </a:r>
            <a:r>
              <a:rPr sz="1350" baseline="24691" dirty="0"/>
              <a:t> </a:t>
            </a:r>
            <a:r>
              <a:rPr sz="1400" spc="-10" dirty="0"/>
              <a:t>Ф</a:t>
            </a:r>
            <a:r>
              <a:rPr sz="1400" dirty="0"/>
              <a:t>Г</a:t>
            </a:r>
            <a:r>
              <a:rPr sz="1400" spc="-15" dirty="0"/>
              <a:t>Б</a:t>
            </a:r>
            <a:r>
              <a:rPr sz="1400" spc="-95" dirty="0"/>
              <a:t>О</a:t>
            </a:r>
            <a:r>
              <a:rPr sz="1400" dirty="0"/>
              <a:t>У</a:t>
            </a:r>
            <a:r>
              <a:rPr sz="1400" spc="-15" dirty="0"/>
              <a:t> </a:t>
            </a:r>
            <a:r>
              <a:rPr sz="1400" dirty="0"/>
              <a:t>ВО </a:t>
            </a:r>
            <a:r>
              <a:rPr sz="1400" spc="-10" dirty="0"/>
              <a:t>«</a:t>
            </a:r>
            <a:r>
              <a:rPr sz="1400" dirty="0"/>
              <a:t>У</a:t>
            </a:r>
            <a:r>
              <a:rPr sz="1400" spc="-20" dirty="0"/>
              <a:t>Г</a:t>
            </a:r>
            <a:r>
              <a:rPr sz="1400" spc="-5" dirty="0"/>
              <a:t>М</a:t>
            </a:r>
            <a:r>
              <a:rPr sz="1400" spc="-85" dirty="0"/>
              <a:t>У</a:t>
            </a:r>
            <a:r>
              <a:rPr sz="1400" dirty="0"/>
              <a:t>»</a:t>
            </a:r>
            <a:r>
              <a:rPr sz="1400" spc="-5" dirty="0"/>
              <a:t> М</a:t>
            </a:r>
            <a:r>
              <a:rPr sz="1400" dirty="0"/>
              <a:t>З</a:t>
            </a:r>
            <a:r>
              <a:rPr sz="1400" spc="-15" dirty="0"/>
              <a:t> </a:t>
            </a:r>
            <a:r>
              <a:rPr sz="1400" spc="-30" dirty="0"/>
              <a:t>Р</a:t>
            </a:r>
            <a:r>
              <a:rPr sz="1400" dirty="0"/>
              <a:t>Ф	</a:t>
            </a:r>
            <a:r>
              <a:rPr sz="1350" spc="22" baseline="24691" dirty="0"/>
              <a:t>2</a:t>
            </a:r>
            <a:r>
              <a:rPr sz="1350" spc="7" baseline="24691" dirty="0"/>
              <a:t> </a:t>
            </a:r>
            <a:r>
              <a:rPr sz="1400" spc="-155" dirty="0"/>
              <a:t>Г</a:t>
            </a:r>
            <a:r>
              <a:rPr sz="1400" spc="-130" dirty="0"/>
              <a:t>А</a:t>
            </a:r>
            <a:r>
              <a:rPr sz="1400" spc="-25" dirty="0"/>
              <a:t>У</a:t>
            </a:r>
            <a:r>
              <a:rPr sz="1400" dirty="0"/>
              <a:t>З СО</a:t>
            </a:r>
            <a:r>
              <a:rPr sz="1400" spc="-10" dirty="0"/>
              <a:t> «</a:t>
            </a:r>
            <a:r>
              <a:rPr sz="1400" spc="-80" dirty="0"/>
              <a:t>О</a:t>
            </a:r>
            <a:r>
              <a:rPr sz="1400" spc="-5" dirty="0"/>
              <a:t>ДКБ»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99326" y="285877"/>
            <a:ext cx="8404860" cy="563880"/>
            <a:chOff x="399326" y="285877"/>
            <a:chExt cx="8404860" cy="563880"/>
          </a:xfrm>
        </p:grpSpPr>
        <p:sp>
          <p:nvSpPr>
            <p:cNvPr id="4" name="object 4"/>
            <p:cNvSpPr/>
            <p:nvPr/>
          </p:nvSpPr>
          <p:spPr>
            <a:xfrm>
              <a:off x="412026" y="298577"/>
              <a:ext cx="8379459" cy="538480"/>
            </a:xfrm>
            <a:custGeom>
              <a:avLst/>
              <a:gdLst/>
              <a:ahLst/>
              <a:cxnLst/>
              <a:rect l="l" t="t" r="r" b="b"/>
              <a:pathLst>
                <a:path w="8379459" h="538480">
                  <a:moveTo>
                    <a:pt x="8289759" y="0"/>
                  </a:moveTo>
                  <a:lnTo>
                    <a:pt x="89687" y="0"/>
                  </a:lnTo>
                  <a:lnTo>
                    <a:pt x="54778" y="7064"/>
                  </a:lnTo>
                  <a:lnTo>
                    <a:pt x="26269" y="26320"/>
                  </a:lnTo>
                  <a:lnTo>
                    <a:pt x="7048" y="54863"/>
                  </a:lnTo>
                  <a:lnTo>
                    <a:pt x="0" y="89788"/>
                  </a:lnTo>
                  <a:lnTo>
                    <a:pt x="0" y="448437"/>
                  </a:lnTo>
                  <a:lnTo>
                    <a:pt x="7048" y="483342"/>
                  </a:lnTo>
                  <a:lnTo>
                    <a:pt x="26269" y="511841"/>
                  </a:lnTo>
                  <a:lnTo>
                    <a:pt x="54778" y="531054"/>
                  </a:lnTo>
                  <a:lnTo>
                    <a:pt x="89687" y="538099"/>
                  </a:lnTo>
                  <a:lnTo>
                    <a:pt x="8289759" y="538099"/>
                  </a:lnTo>
                  <a:lnTo>
                    <a:pt x="8324665" y="531054"/>
                  </a:lnTo>
                  <a:lnTo>
                    <a:pt x="8353164" y="511841"/>
                  </a:lnTo>
                  <a:lnTo>
                    <a:pt x="8372377" y="483342"/>
                  </a:lnTo>
                  <a:lnTo>
                    <a:pt x="8379421" y="448437"/>
                  </a:lnTo>
                  <a:lnTo>
                    <a:pt x="8379421" y="89788"/>
                  </a:lnTo>
                  <a:lnTo>
                    <a:pt x="8372377" y="54863"/>
                  </a:lnTo>
                  <a:lnTo>
                    <a:pt x="8353164" y="26320"/>
                  </a:lnTo>
                  <a:lnTo>
                    <a:pt x="8324665" y="7064"/>
                  </a:lnTo>
                  <a:lnTo>
                    <a:pt x="8289759" y="0"/>
                  </a:lnTo>
                  <a:close/>
                </a:path>
              </a:pathLst>
            </a:custGeom>
            <a:solidFill>
              <a:srgbClr val="99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12026" y="298577"/>
              <a:ext cx="8379459" cy="538480"/>
            </a:xfrm>
            <a:custGeom>
              <a:avLst/>
              <a:gdLst/>
              <a:ahLst/>
              <a:cxnLst/>
              <a:rect l="l" t="t" r="r" b="b"/>
              <a:pathLst>
                <a:path w="8379459" h="538480">
                  <a:moveTo>
                    <a:pt x="0" y="89788"/>
                  </a:moveTo>
                  <a:lnTo>
                    <a:pt x="7048" y="54863"/>
                  </a:lnTo>
                  <a:lnTo>
                    <a:pt x="26269" y="26320"/>
                  </a:lnTo>
                  <a:lnTo>
                    <a:pt x="54778" y="7064"/>
                  </a:lnTo>
                  <a:lnTo>
                    <a:pt x="89687" y="0"/>
                  </a:lnTo>
                  <a:lnTo>
                    <a:pt x="8289759" y="0"/>
                  </a:lnTo>
                  <a:lnTo>
                    <a:pt x="8324665" y="7064"/>
                  </a:lnTo>
                  <a:lnTo>
                    <a:pt x="8353164" y="26320"/>
                  </a:lnTo>
                  <a:lnTo>
                    <a:pt x="8372377" y="54863"/>
                  </a:lnTo>
                  <a:lnTo>
                    <a:pt x="8379421" y="89788"/>
                  </a:lnTo>
                  <a:lnTo>
                    <a:pt x="8379421" y="448437"/>
                  </a:lnTo>
                  <a:lnTo>
                    <a:pt x="8372377" y="483342"/>
                  </a:lnTo>
                  <a:lnTo>
                    <a:pt x="8353164" y="511841"/>
                  </a:lnTo>
                  <a:lnTo>
                    <a:pt x="8324665" y="531054"/>
                  </a:lnTo>
                  <a:lnTo>
                    <a:pt x="8289759" y="538099"/>
                  </a:lnTo>
                  <a:lnTo>
                    <a:pt x="89687" y="538099"/>
                  </a:lnTo>
                  <a:lnTo>
                    <a:pt x="54778" y="531054"/>
                  </a:lnTo>
                  <a:lnTo>
                    <a:pt x="26269" y="511841"/>
                  </a:lnTo>
                  <a:lnTo>
                    <a:pt x="7048" y="483342"/>
                  </a:lnTo>
                  <a:lnTo>
                    <a:pt x="0" y="448437"/>
                  </a:lnTo>
                  <a:lnTo>
                    <a:pt x="0" y="89788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052271" y="335661"/>
            <a:ext cx="709866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5"/>
              </a:spcBef>
            </a:pP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Оценка</a:t>
            </a:r>
            <a:r>
              <a:rPr sz="1400" b="1" u="heavy" spc="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влияния</a:t>
            </a:r>
            <a:r>
              <a:rPr sz="1400" b="1" u="heavy" spc="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использования</a:t>
            </a:r>
            <a:r>
              <a:rPr sz="1400" b="1" u="heavy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CFTR-модулятора</a:t>
            </a:r>
            <a:r>
              <a:rPr sz="1400" b="1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элексакафтор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+</a:t>
            </a:r>
            <a:r>
              <a:rPr sz="14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ивакафтор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+</a:t>
            </a:r>
            <a:endParaRPr sz="1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тезакафтор/ивакафтор</a:t>
            </a:r>
            <a:r>
              <a:rPr sz="14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на</a:t>
            </a:r>
            <a:r>
              <a:rPr sz="14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изменение</a:t>
            </a:r>
            <a:r>
              <a:rPr sz="1400" b="1" u="heavy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микробиологического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состава</a:t>
            </a:r>
            <a:r>
              <a:rPr sz="14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дыхательных</a:t>
            </a:r>
            <a:r>
              <a:rPr sz="14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путей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85461" y="4709084"/>
            <a:ext cx="4137615" cy="337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ts val="1200"/>
              </a:lnSpc>
              <a:spcBef>
                <a:spcPts val="100"/>
              </a:spcBef>
            </a:pPr>
            <a:r>
              <a:rPr sz="1400" b="1" spc="-10" dirty="0">
                <a:latin typeface="Times New Roman"/>
                <a:cs typeface="Times New Roman"/>
              </a:rPr>
              <a:t>Источник</a:t>
            </a:r>
            <a:r>
              <a:rPr sz="1400" b="1" spc="-5" dirty="0">
                <a:latin typeface="Times New Roman"/>
                <a:cs typeface="Times New Roman"/>
              </a:rPr>
              <a:t> финансирования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и </a:t>
            </a:r>
            <a:r>
              <a:rPr sz="1400" b="1" spc="-10" dirty="0" err="1">
                <a:latin typeface="Times New Roman"/>
                <a:cs typeface="Times New Roman"/>
              </a:rPr>
              <a:t>конфликт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endParaRPr lang="ru-RU" sz="1400" b="1" spc="20" dirty="0" smtClean="0">
              <a:latin typeface="Times New Roman"/>
              <a:cs typeface="Times New Roman"/>
            </a:endParaRPr>
          </a:p>
          <a:p>
            <a:pPr marL="12700" algn="r">
              <a:lnSpc>
                <a:spcPts val="1200"/>
              </a:lnSpc>
              <a:spcBef>
                <a:spcPts val="100"/>
              </a:spcBef>
            </a:pPr>
            <a:r>
              <a:rPr sz="1400" b="1" spc="-5" dirty="0" err="1" smtClean="0">
                <a:latin typeface="Times New Roman"/>
                <a:cs typeface="Times New Roman"/>
              </a:rPr>
              <a:t>интересов</a:t>
            </a:r>
            <a:r>
              <a:rPr lang="ru-RU"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err="1" smtClean="0">
                <a:latin typeface="Times New Roman"/>
                <a:cs typeface="Times New Roman"/>
              </a:rPr>
              <a:t>отсутствуют</a:t>
            </a:r>
            <a:endParaRPr sz="1400" b="1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7060" y="906230"/>
            <a:ext cx="4568825" cy="96244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105"/>
              </a:spcBef>
              <a:tabLst>
                <a:tab pos="1166495" algn="l"/>
                <a:tab pos="1403985" algn="l"/>
                <a:tab pos="2329180" algn="l"/>
                <a:tab pos="2567305" algn="l"/>
                <a:tab pos="4382770" algn="l"/>
              </a:tabLst>
            </a:pPr>
            <a:r>
              <a:rPr sz="145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Цель:</a:t>
            </a:r>
            <a:r>
              <a:rPr sz="1450" b="1" u="sng" spc="5" dirty="0">
                <a:latin typeface="Times New Roman"/>
                <a:cs typeface="Times New Roman"/>
              </a:rPr>
              <a:t> </a:t>
            </a:r>
            <a:r>
              <a:rPr sz="1450" spc="-5" dirty="0">
                <a:latin typeface="Times New Roman"/>
                <a:cs typeface="Times New Roman"/>
              </a:rPr>
              <a:t>оценить</a:t>
            </a:r>
            <a:r>
              <a:rPr sz="1450" dirty="0">
                <a:latin typeface="Times New Roman"/>
                <a:cs typeface="Times New Roman"/>
              </a:rPr>
              <a:t> </a:t>
            </a:r>
            <a:r>
              <a:rPr sz="1450" spc="-5" dirty="0">
                <a:latin typeface="Times New Roman"/>
                <a:cs typeface="Times New Roman"/>
              </a:rPr>
              <a:t>влияние</a:t>
            </a:r>
            <a:r>
              <a:rPr sz="1450" dirty="0">
                <a:latin typeface="Times New Roman"/>
                <a:cs typeface="Times New Roman"/>
              </a:rPr>
              <a:t> </a:t>
            </a:r>
            <a:r>
              <a:rPr sz="1450" spc="-5" dirty="0">
                <a:latin typeface="Times New Roman"/>
                <a:cs typeface="Times New Roman"/>
              </a:rPr>
              <a:t>использования</a:t>
            </a:r>
            <a:r>
              <a:rPr sz="1450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CFTR-модулятора </a:t>
            </a:r>
            <a:r>
              <a:rPr sz="1450" spc="-335" dirty="0">
                <a:latin typeface="Times New Roman"/>
                <a:cs typeface="Times New Roman"/>
              </a:rPr>
              <a:t> </a:t>
            </a:r>
            <a:r>
              <a:rPr sz="1450" spc="-30" dirty="0">
                <a:latin typeface="Times New Roman"/>
                <a:cs typeface="Times New Roman"/>
              </a:rPr>
              <a:t>э</a:t>
            </a:r>
            <a:r>
              <a:rPr sz="1450" spc="-5" dirty="0">
                <a:latin typeface="Times New Roman"/>
                <a:cs typeface="Times New Roman"/>
              </a:rPr>
              <a:t>л</a:t>
            </a:r>
            <a:r>
              <a:rPr sz="1450" dirty="0">
                <a:latin typeface="Times New Roman"/>
                <a:cs typeface="Times New Roman"/>
              </a:rPr>
              <a:t>е</a:t>
            </a:r>
            <a:r>
              <a:rPr sz="1450" spc="-35" dirty="0">
                <a:latin typeface="Times New Roman"/>
                <a:cs typeface="Times New Roman"/>
              </a:rPr>
              <a:t>к</a:t>
            </a:r>
            <a:r>
              <a:rPr sz="1450" spc="10" dirty="0">
                <a:latin typeface="Times New Roman"/>
                <a:cs typeface="Times New Roman"/>
              </a:rPr>
              <a:t>с</a:t>
            </a:r>
            <a:r>
              <a:rPr sz="1450" dirty="0">
                <a:latin typeface="Times New Roman"/>
                <a:cs typeface="Times New Roman"/>
              </a:rPr>
              <a:t>а</a:t>
            </a:r>
            <a:r>
              <a:rPr sz="1450" spc="-25" dirty="0">
                <a:latin typeface="Times New Roman"/>
                <a:cs typeface="Times New Roman"/>
              </a:rPr>
              <a:t>к</a:t>
            </a:r>
            <a:r>
              <a:rPr sz="1450" dirty="0">
                <a:latin typeface="Times New Roman"/>
                <a:cs typeface="Times New Roman"/>
              </a:rPr>
              <a:t>аф</a:t>
            </a:r>
            <a:r>
              <a:rPr sz="1450" spc="-25" dirty="0">
                <a:latin typeface="Times New Roman"/>
                <a:cs typeface="Times New Roman"/>
              </a:rPr>
              <a:t>т</a:t>
            </a:r>
            <a:r>
              <a:rPr sz="1450" dirty="0">
                <a:latin typeface="Times New Roman"/>
                <a:cs typeface="Times New Roman"/>
              </a:rPr>
              <a:t>ор	+	</a:t>
            </a:r>
            <a:r>
              <a:rPr sz="1450" spc="-10" dirty="0">
                <a:latin typeface="Times New Roman"/>
                <a:cs typeface="Times New Roman"/>
              </a:rPr>
              <a:t>и</a:t>
            </a:r>
            <a:r>
              <a:rPr sz="1450" spc="-30" dirty="0">
                <a:latin typeface="Times New Roman"/>
                <a:cs typeface="Times New Roman"/>
              </a:rPr>
              <a:t>в</a:t>
            </a:r>
            <a:r>
              <a:rPr sz="1450" dirty="0">
                <a:latin typeface="Times New Roman"/>
                <a:cs typeface="Times New Roman"/>
              </a:rPr>
              <a:t>а</a:t>
            </a:r>
            <a:r>
              <a:rPr sz="1450" spc="-25" dirty="0">
                <a:latin typeface="Times New Roman"/>
                <a:cs typeface="Times New Roman"/>
              </a:rPr>
              <a:t>к</a:t>
            </a:r>
            <a:r>
              <a:rPr sz="1450" dirty="0">
                <a:latin typeface="Times New Roman"/>
                <a:cs typeface="Times New Roman"/>
              </a:rPr>
              <a:t>аф</a:t>
            </a:r>
            <a:r>
              <a:rPr sz="1450" spc="-25" dirty="0">
                <a:latin typeface="Times New Roman"/>
                <a:cs typeface="Times New Roman"/>
              </a:rPr>
              <a:t>т</a:t>
            </a:r>
            <a:r>
              <a:rPr sz="1450" dirty="0">
                <a:latin typeface="Times New Roman"/>
                <a:cs typeface="Times New Roman"/>
              </a:rPr>
              <a:t>ор	+	т</a:t>
            </a:r>
            <a:r>
              <a:rPr sz="1450" spc="5" dirty="0">
                <a:latin typeface="Times New Roman"/>
                <a:cs typeface="Times New Roman"/>
              </a:rPr>
              <a:t>е</a:t>
            </a:r>
            <a:r>
              <a:rPr sz="1450" dirty="0">
                <a:latin typeface="Times New Roman"/>
                <a:cs typeface="Times New Roman"/>
              </a:rPr>
              <a:t>за</a:t>
            </a:r>
            <a:r>
              <a:rPr sz="1450" spc="-25" dirty="0">
                <a:latin typeface="Times New Roman"/>
                <a:cs typeface="Times New Roman"/>
              </a:rPr>
              <a:t>к</a:t>
            </a:r>
            <a:r>
              <a:rPr sz="1450" dirty="0">
                <a:latin typeface="Times New Roman"/>
                <a:cs typeface="Times New Roman"/>
              </a:rPr>
              <a:t>аф</a:t>
            </a:r>
            <a:r>
              <a:rPr sz="1450" spc="-25" dirty="0">
                <a:latin typeface="Times New Roman"/>
                <a:cs typeface="Times New Roman"/>
              </a:rPr>
              <a:t>т</a:t>
            </a:r>
            <a:r>
              <a:rPr sz="1450" dirty="0">
                <a:latin typeface="Times New Roman"/>
                <a:cs typeface="Times New Roman"/>
              </a:rPr>
              <a:t>о</a:t>
            </a:r>
            <a:r>
              <a:rPr sz="1450" spc="-5" dirty="0">
                <a:latin typeface="Times New Roman"/>
                <a:cs typeface="Times New Roman"/>
              </a:rPr>
              <a:t>р</a:t>
            </a:r>
            <a:r>
              <a:rPr sz="1450" spc="5" dirty="0">
                <a:latin typeface="Times New Roman"/>
                <a:cs typeface="Times New Roman"/>
              </a:rPr>
              <a:t>/</a:t>
            </a:r>
            <a:r>
              <a:rPr sz="1450" dirty="0">
                <a:latin typeface="Times New Roman"/>
                <a:cs typeface="Times New Roman"/>
              </a:rPr>
              <a:t>и</a:t>
            </a:r>
            <a:r>
              <a:rPr sz="1450" spc="-30" dirty="0">
                <a:latin typeface="Times New Roman"/>
                <a:cs typeface="Times New Roman"/>
              </a:rPr>
              <a:t>в</a:t>
            </a:r>
            <a:r>
              <a:rPr sz="1450" dirty="0">
                <a:latin typeface="Times New Roman"/>
                <a:cs typeface="Times New Roman"/>
              </a:rPr>
              <a:t>а</a:t>
            </a:r>
            <a:r>
              <a:rPr sz="1450" spc="-25" dirty="0">
                <a:latin typeface="Times New Roman"/>
                <a:cs typeface="Times New Roman"/>
              </a:rPr>
              <a:t>к</a:t>
            </a:r>
            <a:r>
              <a:rPr sz="1450" dirty="0">
                <a:latin typeface="Times New Roman"/>
                <a:cs typeface="Times New Roman"/>
              </a:rPr>
              <a:t>аф</a:t>
            </a:r>
            <a:r>
              <a:rPr sz="1450" spc="-25" dirty="0">
                <a:latin typeface="Times New Roman"/>
                <a:cs typeface="Times New Roman"/>
              </a:rPr>
              <a:t>т</a:t>
            </a:r>
            <a:r>
              <a:rPr sz="1450" dirty="0">
                <a:latin typeface="Times New Roman"/>
                <a:cs typeface="Times New Roman"/>
              </a:rPr>
              <a:t>ор	</a:t>
            </a:r>
            <a:r>
              <a:rPr sz="1450" spc="-10" dirty="0" err="1" smtClean="0">
                <a:latin typeface="Times New Roman"/>
                <a:cs typeface="Times New Roman"/>
              </a:rPr>
              <a:t>на</a:t>
            </a:r>
            <a:r>
              <a:rPr lang="ru-RU" sz="1450" spc="-10" dirty="0" smtClean="0">
                <a:latin typeface="Times New Roman"/>
                <a:cs typeface="Times New Roman"/>
              </a:rPr>
              <a:t> </a:t>
            </a:r>
            <a:r>
              <a:rPr lang="ru-RU" sz="1450" spc="-5" dirty="0">
                <a:latin typeface="Times New Roman"/>
                <a:cs typeface="Times New Roman"/>
              </a:rPr>
              <a:t>изменение	</a:t>
            </a:r>
            <a:r>
              <a:rPr lang="ru-RU" sz="1450" spc="-10" dirty="0" smtClean="0">
                <a:latin typeface="Times New Roman"/>
                <a:cs typeface="Times New Roman"/>
              </a:rPr>
              <a:t>микробиологического </a:t>
            </a:r>
            <a:r>
              <a:rPr lang="ru-RU" sz="1450" dirty="0" smtClean="0">
                <a:latin typeface="Times New Roman"/>
                <a:cs typeface="Times New Roman"/>
              </a:rPr>
              <a:t>состава </a:t>
            </a:r>
            <a:r>
              <a:rPr lang="ru-RU" sz="1450" spc="-10" dirty="0" smtClean="0">
                <a:latin typeface="Times New Roman"/>
                <a:cs typeface="Times New Roman"/>
              </a:rPr>
              <a:t>дыхательных </a:t>
            </a:r>
            <a:r>
              <a:rPr lang="ru-RU" sz="1450" spc="-5" dirty="0" smtClean="0">
                <a:latin typeface="Times New Roman"/>
                <a:cs typeface="Times New Roman"/>
              </a:rPr>
              <a:t>путей</a:t>
            </a:r>
            <a:r>
              <a:rPr lang="ru-RU" sz="1450" spc="10" dirty="0" smtClean="0">
                <a:latin typeface="Times New Roman"/>
                <a:cs typeface="Times New Roman"/>
              </a:rPr>
              <a:t> </a:t>
            </a:r>
            <a:r>
              <a:rPr lang="ru-RU" sz="1450" dirty="0">
                <a:latin typeface="Times New Roman"/>
                <a:cs typeface="Times New Roman"/>
              </a:rPr>
              <a:t>у</a:t>
            </a:r>
            <a:r>
              <a:rPr lang="ru-RU" sz="1450" spc="-10" dirty="0">
                <a:latin typeface="Times New Roman"/>
                <a:cs typeface="Times New Roman"/>
              </a:rPr>
              <a:t> </a:t>
            </a:r>
            <a:r>
              <a:rPr lang="ru-RU" sz="1450" spc="-5" dirty="0">
                <a:latin typeface="Times New Roman"/>
                <a:cs typeface="Times New Roman"/>
              </a:rPr>
              <a:t>пациентов</a:t>
            </a:r>
            <a:r>
              <a:rPr lang="ru-RU" sz="1450" spc="-30" dirty="0">
                <a:latin typeface="Times New Roman"/>
                <a:cs typeface="Times New Roman"/>
              </a:rPr>
              <a:t> </a:t>
            </a:r>
            <a:r>
              <a:rPr lang="ru-RU" sz="1450" dirty="0">
                <a:latin typeface="Times New Roman"/>
                <a:cs typeface="Times New Roman"/>
              </a:rPr>
              <a:t>с</a:t>
            </a:r>
            <a:r>
              <a:rPr lang="ru-RU" sz="1450" spc="10" dirty="0">
                <a:latin typeface="Times New Roman"/>
                <a:cs typeface="Times New Roman"/>
              </a:rPr>
              <a:t> МВ</a:t>
            </a:r>
            <a:r>
              <a:rPr lang="ru-RU" sz="1450" spc="-10" dirty="0">
                <a:latin typeface="Times New Roman"/>
                <a:cs typeface="Times New Roman"/>
              </a:rPr>
              <a:t>.</a:t>
            </a:r>
            <a:endParaRPr lang="ru-RU" sz="1450" dirty="0">
              <a:latin typeface="Times New Roman"/>
              <a:cs typeface="Times New Roman"/>
            </a:endParaRPr>
          </a:p>
          <a:p>
            <a:pPr marL="12700" marR="5080">
              <a:lnSpc>
                <a:spcPts val="1200"/>
              </a:lnSpc>
              <a:spcBef>
                <a:spcPts val="105"/>
              </a:spcBef>
              <a:tabLst>
                <a:tab pos="1166495" algn="l"/>
                <a:tab pos="1403985" algn="l"/>
                <a:tab pos="2329180" algn="l"/>
                <a:tab pos="2567305" algn="l"/>
                <a:tab pos="4382770" algn="l"/>
              </a:tabLst>
            </a:pPr>
            <a:endParaRPr lang="ru-RU" sz="1400" dirty="0">
              <a:latin typeface="Times New Roman"/>
              <a:cs typeface="Times New Roman"/>
            </a:endParaRPr>
          </a:p>
          <a:p>
            <a:pPr marL="12700" marR="5080">
              <a:lnSpc>
                <a:spcPts val="1200"/>
              </a:lnSpc>
              <a:spcBef>
                <a:spcPts val="105"/>
              </a:spcBef>
              <a:tabLst>
                <a:tab pos="1166495" algn="l"/>
                <a:tab pos="1403985" algn="l"/>
                <a:tab pos="2329180" algn="l"/>
                <a:tab pos="2567305" algn="l"/>
                <a:tab pos="4382770" algn="l"/>
              </a:tabLst>
            </a:pP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53256" y="906230"/>
            <a:ext cx="1395144" cy="181267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300" spc="-20" dirty="0">
                <a:latin typeface="Times New Roman"/>
                <a:cs typeface="Times New Roman"/>
              </a:rPr>
              <a:t>Установлено, </a:t>
            </a:r>
            <a:r>
              <a:rPr sz="1300" spc="-10" dirty="0">
                <a:latin typeface="Times New Roman"/>
                <a:cs typeface="Times New Roman"/>
              </a:rPr>
              <a:t>что </a:t>
            </a:r>
            <a:r>
              <a:rPr sz="1300" spc="-5" dirty="0">
                <a:latin typeface="Times New Roman"/>
                <a:cs typeface="Times New Roman"/>
              </a:rPr>
              <a:t>снижение индекса Шеннона произошло 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только </a:t>
            </a:r>
            <a:r>
              <a:rPr sz="1300" spc="-5" dirty="0">
                <a:latin typeface="Times New Roman"/>
                <a:cs typeface="Times New Roman"/>
              </a:rPr>
              <a:t>в </a:t>
            </a:r>
            <a:r>
              <a:rPr sz="1300" dirty="0" err="1">
                <a:latin typeface="Times New Roman"/>
                <a:cs typeface="Times New Roman"/>
              </a:rPr>
              <a:t>основной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5" dirty="0" err="1" smtClean="0">
                <a:latin typeface="Times New Roman"/>
                <a:cs typeface="Times New Roman"/>
              </a:rPr>
              <a:t>группе</a:t>
            </a:r>
            <a:r>
              <a:rPr lang="ru-RU" sz="1300" spc="-5" dirty="0" smtClean="0">
                <a:latin typeface="Times New Roman"/>
                <a:cs typeface="Times New Roman"/>
              </a:rPr>
              <a:t> (с 2,353 до 1,780)</a:t>
            </a:r>
            <a:r>
              <a:rPr sz="1300" spc="-5" dirty="0" smtClean="0">
                <a:latin typeface="Times New Roman"/>
                <a:cs typeface="Times New Roman"/>
              </a:rPr>
              <a:t>. </a:t>
            </a:r>
            <a:r>
              <a:rPr lang="ru-RU" sz="1300" spc="-5" dirty="0" smtClean="0">
                <a:latin typeface="Times New Roman"/>
                <a:cs typeface="Times New Roman"/>
              </a:rPr>
              <a:t>В контроле индекс Шеннона был стабилен. 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2008" y="1567618"/>
            <a:ext cx="4271141" cy="34887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z="1450" b="1" u="sng" spc="-10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Методы</a:t>
            </a:r>
            <a:r>
              <a:rPr sz="1450" b="1" u="sng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lang="ru-RU" sz="1450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ru-RU" sz="1450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ru-RU" sz="1440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Проводилась </a:t>
            </a:r>
            <a:endParaRPr lang="ru-RU" sz="1440" spc="-10" dirty="0" smtClean="0">
              <a:uFill>
                <a:solidFill>
                  <a:srgbClr val="000000"/>
                </a:solidFill>
              </a:uFill>
              <a:latin typeface="Times New Roman"/>
              <a:cs typeface="Times New Roman"/>
            </a:endParaRPr>
          </a:p>
          <a:p>
            <a:pPr marL="12700">
              <a:lnSpc>
                <a:spcPts val="1600"/>
              </a:lnSpc>
            </a:pPr>
            <a:r>
              <a:rPr lang="ru-RU" sz="1440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сравнительная </a:t>
            </a:r>
            <a:r>
              <a:rPr lang="ru-RU" sz="1440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оценка </a:t>
            </a:r>
          </a:p>
          <a:p>
            <a:pPr marL="12700" algn="just">
              <a:lnSpc>
                <a:spcPts val="1600"/>
              </a:lnSpc>
            </a:pPr>
            <a:r>
              <a:rPr lang="ru-RU" sz="1440" spc="-10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микробиома</a:t>
            </a:r>
            <a:r>
              <a:rPr lang="ru-RU" sz="1440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ru-RU" sz="1440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ДП у </a:t>
            </a:r>
            <a:r>
              <a:rPr lang="ru-RU" sz="1440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пациентов </a:t>
            </a:r>
          </a:p>
          <a:p>
            <a:pPr marL="12700" algn="just">
              <a:lnSpc>
                <a:spcPts val="1600"/>
              </a:lnSpc>
            </a:pPr>
            <a:r>
              <a:rPr lang="ru-RU" sz="1440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с МВ</a:t>
            </a:r>
            <a:r>
              <a:rPr lang="ru-RU" sz="1440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, получавших </a:t>
            </a:r>
            <a:r>
              <a:rPr lang="ru-RU" sz="1440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lang="en-US" sz="1440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n=35) </a:t>
            </a:r>
            <a:r>
              <a:rPr lang="ru-RU" sz="1440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 </a:t>
            </a:r>
            <a:endParaRPr lang="ru-RU" sz="1440" spc="-10" dirty="0" smtClean="0">
              <a:uFill>
                <a:solidFill>
                  <a:srgbClr val="000000"/>
                </a:solidFill>
              </a:uFill>
              <a:latin typeface="Times New Roman"/>
              <a:cs typeface="Times New Roman"/>
            </a:endParaRPr>
          </a:p>
          <a:p>
            <a:pPr marL="12700" algn="just">
              <a:lnSpc>
                <a:spcPts val="1600"/>
              </a:lnSpc>
            </a:pPr>
            <a:r>
              <a:rPr lang="ru-RU" sz="1440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не получавших (</a:t>
            </a:r>
            <a:r>
              <a:rPr lang="en-US" sz="1440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n=</a:t>
            </a:r>
            <a:r>
              <a:rPr lang="ru-RU" sz="1440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26</a:t>
            </a:r>
            <a:r>
              <a:rPr lang="ru-RU" sz="1440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 </a:t>
            </a:r>
          </a:p>
          <a:p>
            <a:pPr marL="12700" algn="just">
              <a:lnSpc>
                <a:spcPts val="1600"/>
              </a:lnSpc>
            </a:pPr>
            <a:r>
              <a:rPr lang="ru-RU" sz="1440" spc="-30" dirty="0" err="1" smtClean="0">
                <a:latin typeface="Times New Roman"/>
                <a:cs typeface="Times New Roman"/>
              </a:rPr>
              <a:t>э</a:t>
            </a:r>
            <a:r>
              <a:rPr lang="ru-RU" sz="1440" spc="-10" dirty="0" err="1" smtClean="0">
                <a:latin typeface="Times New Roman"/>
                <a:cs typeface="Times New Roman"/>
              </a:rPr>
              <a:t>л</a:t>
            </a:r>
            <a:r>
              <a:rPr lang="ru-RU" sz="1440" dirty="0" err="1" smtClean="0">
                <a:latin typeface="Times New Roman"/>
                <a:cs typeface="Times New Roman"/>
              </a:rPr>
              <a:t>е</a:t>
            </a:r>
            <a:r>
              <a:rPr lang="ru-RU" sz="1440" spc="-40" dirty="0" err="1" smtClean="0">
                <a:latin typeface="Times New Roman"/>
                <a:cs typeface="Times New Roman"/>
              </a:rPr>
              <a:t>к</a:t>
            </a:r>
            <a:r>
              <a:rPr lang="ru-RU" sz="1440" spc="10" dirty="0" err="1" smtClean="0">
                <a:latin typeface="Times New Roman"/>
                <a:cs typeface="Times New Roman"/>
              </a:rPr>
              <a:t>с</a:t>
            </a:r>
            <a:r>
              <a:rPr lang="ru-RU" sz="1440" dirty="0" err="1" smtClean="0">
                <a:latin typeface="Times New Roman"/>
                <a:cs typeface="Times New Roman"/>
              </a:rPr>
              <a:t>а</a:t>
            </a:r>
            <a:r>
              <a:rPr lang="ru-RU" sz="1440" spc="-25" dirty="0" err="1" smtClean="0">
                <a:latin typeface="Times New Roman"/>
                <a:cs typeface="Times New Roman"/>
              </a:rPr>
              <a:t>к</a:t>
            </a:r>
            <a:r>
              <a:rPr lang="ru-RU" sz="1440" dirty="0" err="1" smtClean="0">
                <a:latin typeface="Times New Roman"/>
                <a:cs typeface="Times New Roman"/>
              </a:rPr>
              <a:t>аф</a:t>
            </a:r>
            <a:r>
              <a:rPr lang="ru-RU" sz="1440" spc="-30" dirty="0" err="1" smtClean="0">
                <a:latin typeface="Times New Roman"/>
                <a:cs typeface="Times New Roman"/>
              </a:rPr>
              <a:t>т</a:t>
            </a:r>
            <a:r>
              <a:rPr lang="ru-RU" sz="1440" dirty="0" err="1" smtClean="0">
                <a:latin typeface="Times New Roman"/>
                <a:cs typeface="Times New Roman"/>
              </a:rPr>
              <a:t>ор</a:t>
            </a:r>
            <a:r>
              <a:rPr lang="ru-RU" sz="1440" spc="-15" dirty="0" err="1" smtClean="0">
                <a:latin typeface="Times New Roman"/>
                <a:cs typeface="Times New Roman"/>
              </a:rPr>
              <a:t>+</a:t>
            </a:r>
            <a:r>
              <a:rPr lang="ru-RU" sz="1440" spc="-5" dirty="0" err="1" smtClean="0">
                <a:latin typeface="Times New Roman"/>
                <a:cs typeface="Times New Roman"/>
              </a:rPr>
              <a:t>и</a:t>
            </a:r>
            <a:r>
              <a:rPr lang="ru-RU" sz="1440" spc="-25" dirty="0" err="1" smtClean="0">
                <a:latin typeface="Times New Roman"/>
                <a:cs typeface="Times New Roman"/>
              </a:rPr>
              <a:t>в</a:t>
            </a:r>
            <a:r>
              <a:rPr lang="ru-RU" sz="1440" dirty="0" err="1" smtClean="0">
                <a:latin typeface="Times New Roman"/>
                <a:cs typeface="Times New Roman"/>
              </a:rPr>
              <a:t>а</a:t>
            </a:r>
            <a:r>
              <a:rPr lang="ru-RU" sz="1440" spc="-25" dirty="0" err="1" smtClean="0">
                <a:latin typeface="Times New Roman"/>
                <a:cs typeface="Times New Roman"/>
              </a:rPr>
              <a:t>к</a:t>
            </a:r>
            <a:r>
              <a:rPr lang="ru-RU" sz="1440" spc="-15" dirty="0" err="1" smtClean="0">
                <a:latin typeface="Times New Roman"/>
                <a:cs typeface="Times New Roman"/>
              </a:rPr>
              <a:t>а</a:t>
            </a:r>
            <a:r>
              <a:rPr lang="ru-RU" sz="1440" dirty="0" err="1" smtClean="0">
                <a:latin typeface="Times New Roman"/>
                <a:cs typeface="Times New Roman"/>
              </a:rPr>
              <a:t>ф</a:t>
            </a:r>
            <a:r>
              <a:rPr lang="ru-RU" sz="1440" spc="-30" dirty="0" err="1" smtClean="0">
                <a:latin typeface="Times New Roman"/>
                <a:cs typeface="Times New Roman"/>
              </a:rPr>
              <a:t>т</a:t>
            </a:r>
            <a:r>
              <a:rPr lang="ru-RU" sz="1440" dirty="0" err="1" smtClean="0">
                <a:latin typeface="Times New Roman"/>
                <a:cs typeface="Times New Roman"/>
              </a:rPr>
              <a:t>ор</a:t>
            </a:r>
            <a:endParaRPr lang="ru-RU" sz="1440" dirty="0" smtClean="0">
              <a:latin typeface="Times New Roman"/>
              <a:cs typeface="Times New Roman"/>
            </a:endParaRPr>
          </a:p>
          <a:p>
            <a:pPr marL="12700" algn="just">
              <a:lnSpc>
                <a:spcPts val="1600"/>
              </a:lnSpc>
            </a:pPr>
            <a:r>
              <a:rPr lang="ru-RU" sz="1440" dirty="0" smtClean="0">
                <a:latin typeface="Times New Roman"/>
                <a:cs typeface="Times New Roman"/>
              </a:rPr>
              <a:t>+ </a:t>
            </a:r>
            <a:r>
              <a:rPr lang="ru-RU" sz="1440" dirty="0" err="1" smtClean="0">
                <a:latin typeface="Times New Roman"/>
                <a:cs typeface="Times New Roman"/>
              </a:rPr>
              <a:t>т</a:t>
            </a:r>
            <a:r>
              <a:rPr lang="ru-RU" sz="1440" spc="5" dirty="0" err="1" smtClean="0">
                <a:latin typeface="Times New Roman"/>
                <a:cs typeface="Times New Roman"/>
              </a:rPr>
              <a:t>е</a:t>
            </a:r>
            <a:r>
              <a:rPr lang="ru-RU" sz="1440" dirty="0" err="1" smtClean="0">
                <a:latin typeface="Times New Roman"/>
                <a:cs typeface="Times New Roman"/>
              </a:rPr>
              <a:t>за</a:t>
            </a:r>
            <a:r>
              <a:rPr lang="ru-RU" sz="1440" spc="-30" dirty="0" err="1" smtClean="0">
                <a:latin typeface="Times New Roman"/>
                <a:cs typeface="Times New Roman"/>
              </a:rPr>
              <a:t>к</a:t>
            </a:r>
            <a:r>
              <a:rPr lang="ru-RU" sz="1440" dirty="0" err="1" smtClean="0">
                <a:latin typeface="Times New Roman"/>
                <a:cs typeface="Times New Roman"/>
              </a:rPr>
              <a:t>аф</a:t>
            </a:r>
            <a:r>
              <a:rPr lang="ru-RU" sz="1440" spc="-30" dirty="0" err="1" smtClean="0">
                <a:latin typeface="Times New Roman"/>
                <a:cs typeface="Times New Roman"/>
              </a:rPr>
              <a:t>т</a:t>
            </a:r>
            <a:r>
              <a:rPr lang="ru-RU" sz="1440" spc="-10" dirty="0" err="1" smtClean="0">
                <a:latin typeface="Times New Roman"/>
                <a:cs typeface="Times New Roman"/>
              </a:rPr>
              <a:t>о</a:t>
            </a:r>
            <a:r>
              <a:rPr lang="ru-RU" sz="1440" spc="5" dirty="0" err="1" smtClean="0">
                <a:latin typeface="Times New Roman"/>
                <a:cs typeface="Times New Roman"/>
              </a:rPr>
              <a:t>р</a:t>
            </a:r>
            <a:r>
              <a:rPr lang="ru-RU" sz="1440" spc="5" dirty="0" smtClean="0">
                <a:latin typeface="Times New Roman"/>
                <a:cs typeface="Times New Roman"/>
              </a:rPr>
              <a:t>/</a:t>
            </a:r>
            <a:r>
              <a:rPr lang="ru-RU" sz="1440" spc="-5" dirty="0" err="1" smtClean="0">
                <a:latin typeface="Times New Roman"/>
                <a:cs typeface="Times New Roman"/>
              </a:rPr>
              <a:t>и</a:t>
            </a:r>
            <a:r>
              <a:rPr lang="ru-RU" sz="1440" spc="-25" dirty="0" err="1" smtClean="0">
                <a:latin typeface="Times New Roman"/>
                <a:cs typeface="Times New Roman"/>
              </a:rPr>
              <a:t>в</a:t>
            </a:r>
            <a:r>
              <a:rPr lang="ru-RU" sz="1440" dirty="0" err="1" smtClean="0">
                <a:latin typeface="Times New Roman"/>
                <a:cs typeface="Times New Roman"/>
              </a:rPr>
              <a:t>а</a:t>
            </a:r>
            <a:r>
              <a:rPr lang="ru-RU" sz="1440" spc="-25" dirty="0" err="1" smtClean="0">
                <a:latin typeface="Times New Roman"/>
                <a:cs typeface="Times New Roman"/>
              </a:rPr>
              <a:t>к</a:t>
            </a:r>
            <a:r>
              <a:rPr lang="ru-RU" sz="1440" dirty="0" err="1" smtClean="0">
                <a:latin typeface="Times New Roman"/>
                <a:cs typeface="Times New Roman"/>
              </a:rPr>
              <a:t>аф</a:t>
            </a:r>
            <a:r>
              <a:rPr lang="ru-RU" sz="1440" spc="-30" dirty="0" err="1" smtClean="0">
                <a:latin typeface="Times New Roman"/>
                <a:cs typeface="Times New Roman"/>
              </a:rPr>
              <a:t>т</a:t>
            </a:r>
            <a:r>
              <a:rPr lang="ru-RU" sz="1440" dirty="0" err="1" smtClean="0">
                <a:latin typeface="Times New Roman"/>
                <a:cs typeface="Times New Roman"/>
              </a:rPr>
              <a:t>ор</a:t>
            </a:r>
            <a:r>
              <a:rPr lang="ru-RU" sz="1440" dirty="0" smtClean="0">
                <a:latin typeface="Times New Roman"/>
                <a:cs typeface="Times New Roman"/>
              </a:rPr>
              <a:t>. </a:t>
            </a:r>
          </a:p>
          <a:p>
            <a:pPr marL="12700" algn="just">
              <a:lnSpc>
                <a:spcPts val="1600"/>
              </a:lnSpc>
            </a:pPr>
            <a:r>
              <a:rPr lang="ru-RU" sz="1440" dirty="0" smtClean="0">
                <a:latin typeface="Times New Roman"/>
                <a:cs typeface="Times New Roman"/>
              </a:rPr>
              <a:t>Материалом для </a:t>
            </a:r>
            <a:r>
              <a:rPr lang="ru-RU" sz="1440" dirty="0" err="1" smtClean="0">
                <a:latin typeface="Times New Roman"/>
                <a:cs typeface="Times New Roman"/>
              </a:rPr>
              <a:t>исследова</a:t>
            </a:r>
            <a:r>
              <a:rPr lang="ru-RU" sz="1440" dirty="0" smtClean="0">
                <a:latin typeface="Times New Roman"/>
                <a:cs typeface="Times New Roman"/>
              </a:rPr>
              <a:t>-</a:t>
            </a:r>
          </a:p>
          <a:p>
            <a:pPr marL="12700" algn="just">
              <a:lnSpc>
                <a:spcPts val="1600"/>
              </a:lnSpc>
            </a:pPr>
            <a:r>
              <a:rPr lang="ru-RU" sz="1440" dirty="0" err="1" smtClean="0">
                <a:latin typeface="Times New Roman"/>
                <a:cs typeface="Times New Roman"/>
              </a:rPr>
              <a:t>ния</a:t>
            </a:r>
            <a:r>
              <a:rPr lang="ru-RU" sz="1440" dirty="0" smtClean="0">
                <a:latin typeface="Times New Roman"/>
                <a:cs typeface="Times New Roman"/>
              </a:rPr>
              <a:t> служила </a:t>
            </a:r>
            <a:r>
              <a:rPr lang="ru-RU" sz="1440" dirty="0" smtClean="0">
                <a:latin typeface="Times New Roman"/>
                <a:cs typeface="Times New Roman"/>
              </a:rPr>
              <a:t>слизь, </a:t>
            </a:r>
            <a:r>
              <a:rPr lang="ru-RU" sz="1440" dirty="0" smtClean="0">
                <a:latin typeface="Times New Roman"/>
                <a:cs typeface="Times New Roman"/>
              </a:rPr>
              <a:t>получен-</a:t>
            </a:r>
          </a:p>
          <a:p>
            <a:pPr marL="12700" algn="just">
              <a:lnSpc>
                <a:spcPts val="1600"/>
              </a:lnSpc>
            </a:pPr>
            <a:r>
              <a:rPr lang="ru-RU" sz="1440" dirty="0" err="1" smtClean="0">
                <a:latin typeface="Times New Roman"/>
                <a:cs typeface="Times New Roman"/>
              </a:rPr>
              <a:t>ная</a:t>
            </a:r>
            <a:r>
              <a:rPr lang="ru-RU" sz="1440" dirty="0" smtClean="0">
                <a:latin typeface="Times New Roman"/>
                <a:cs typeface="Times New Roman"/>
              </a:rPr>
              <a:t> </a:t>
            </a:r>
            <a:r>
              <a:rPr lang="ru-RU" sz="1440" spc="-5" dirty="0" smtClean="0">
                <a:latin typeface="Times New Roman"/>
                <a:cs typeface="Times New Roman"/>
              </a:rPr>
              <a:t>при </a:t>
            </a:r>
            <a:r>
              <a:rPr lang="ru-RU" sz="1440" spc="-335" dirty="0" smtClean="0">
                <a:latin typeface="Times New Roman"/>
                <a:cs typeface="Times New Roman"/>
              </a:rPr>
              <a:t> </a:t>
            </a:r>
            <a:r>
              <a:rPr lang="ru-RU" sz="1440" spc="-30" dirty="0" smtClean="0">
                <a:latin typeface="Times New Roman"/>
                <a:cs typeface="Times New Roman"/>
              </a:rPr>
              <a:t>глубоком </a:t>
            </a:r>
            <a:r>
              <a:rPr lang="ru-RU" sz="1440" spc="-25" dirty="0" smtClean="0">
                <a:latin typeface="Times New Roman"/>
                <a:cs typeface="Times New Roman"/>
              </a:rPr>
              <a:t> </a:t>
            </a:r>
            <a:r>
              <a:rPr lang="ru-RU" sz="1440" spc="-5" dirty="0" err="1" smtClean="0">
                <a:latin typeface="Times New Roman"/>
                <a:cs typeface="Times New Roman"/>
              </a:rPr>
              <a:t>орофарин</a:t>
            </a:r>
            <a:r>
              <a:rPr lang="ru-RU" sz="1440" spc="-5" dirty="0" smtClean="0">
                <a:latin typeface="Times New Roman"/>
                <a:cs typeface="Times New Roman"/>
              </a:rPr>
              <a:t>- </a:t>
            </a:r>
          </a:p>
          <a:p>
            <a:pPr marL="12700" algn="just">
              <a:lnSpc>
                <a:spcPts val="1600"/>
              </a:lnSpc>
            </a:pPr>
            <a:r>
              <a:rPr lang="ru-RU" sz="1440" spc="-5" dirty="0" err="1" smtClean="0">
                <a:latin typeface="Times New Roman"/>
                <a:cs typeface="Times New Roman"/>
              </a:rPr>
              <a:t>геальном</a:t>
            </a:r>
            <a:r>
              <a:rPr lang="ru-RU" sz="1440" spc="-5" dirty="0" smtClean="0">
                <a:latin typeface="Times New Roman"/>
                <a:cs typeface="Times New Roman"/>
              </a:rPr>
              <a:t> </a:t>
            </a:r>
            <a:r>
              <a:rPr lang="ru-RU" sz="1440" spc="-10" dirty="0" smtClean="0">
                <a:latin typeface="Times New Roman"/>
                <a:cs typeface="Times New Roman"/>
              </a:rPr>
              <a:t>мазке</a:t>
            </a:r>
            <a:r>
              <a:rPr lang="ru-RU" sz="1440" spc="-10" dirty="0" smtClean="0">
                <a:latin typeface="Times New Roman"/>
                <a:cs typeface="Times New Roman"/>
              </a:rPr>
              <a:t>.</a:t>
            </a:r>
            <a:r>
              <a:rPr lang="ru-RU" sz="1440" dirty="0" smtClean="0">
                <a:latin typeface="Times New Roman"/>
                <a:cs typeface="Times New Roman"/>
              </a:rPr>
              <a:t> Оценивался </a:t>
            </a:r>
            <a:endParaRPr lang="ru-RU" sz="1440" dirty="0" smtClean="0">
              <a:latin typeface="Times New Roman"/>
              <a:cs typeface="Times New Roman"/>
            </a:endParaRPr>
          </a:p>
          <a:p>
            <a:pPr marL="12700" algn="just">
              <a:lnSpc>
                <a:spcPts val="1600"/>
              </a:lnSpc>
            </a:pPr>
            <a:r>
              <a:rPr lang="ru-RU" sz="1440" dirty="0" smtClean="0">
                <a:latin typeface="Times New Roman"/>
                <a:cs typeface="Times New Roman"/>
              </a:rPr>
              <a:t>индекс Шеннона</a:t>
            </a:r>
            <a:r>
              <a:rPr lang="ru-RU" sz="1440" dirty="0" smtClean="0">
                <a:latin typeface="Times New Roman"/>
                <a:cs typeface="Times New Roman"/>
              </a:rPr>
              <a:t>, отражающий </a:t>
            </a:r>
          </a:p>
          <a:p>
            <a:pPr marL="12700" algn="just">
              <a:lnSpc>
                <a:spcPts val="1600"/>
              </a:lnSpc>
            </a:pPr>
            <a:r>
              <a:rPr lang="ru-RU" sz="1440" dirty="0" smtClean="0">
                <a:latin typeface="Times New Roman"/>
                <a:cs typeface="Times New Roman"/>
              </a:rPr>
              <a:t>инфицированность микробными ассоциациями.</a:t>
            </a:r>
            <a:r>
              <a:rPr lang="ru-RU" sz="1440" b="1" u="heavy" spc="-1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ru-RU" sz="1440" b="1" u="sng" spc="-1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Результаты:</a:t>
            </a:r>
            <a:r>
              <a:rPr lang="ru-RU" sz="1440" b="1" spc="-1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ru-RU" sz="1440" spc="-1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На фоне использования</a:t>
            </a:r>
            <a:r>
              <a:rPr lang="en-US" sz="1440" spc="-1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en-US" sz="1440" spc="-10" dirty="0" smtClean="0">
                <a:latin typeface="Times New Roman"/>
                <a:cs typeface="Times New Roman"/>
              </a:rPr>
              <a:t>CFTR-</a:t>
            </a:r>
            <a:r>
              <a:rPr lang="ru-RU" sz="1440" spc="-10" dirty="0" smtClean="0">
                <a:latin typeface="Times New Roman"/>
                <a:cs typeface="Times New Roman"/>
              </a:rPr>
              <a:t>модулятора</a:t>
            </a:r>
            <a:r>
              <a:rPr lang="en-US" sz="1440" spc="-10" dirty="0" smtClean="0">
                <a:latin typeface="Times New Roman"/>
                <a:cs typeface="Times New Roman"/>
              </a:rPr>
              <a:t> </a:t>
            </a:r>
            <a:r>
              <a:rPr lang="ru-RU" sz="1440" spc="-10" dirty="0" smtClean="0">
                <a:latin typeface="Times New Roman"/>
                <a:cs typeface="Times New Roman"/>
              </a:rPr>
              <a:t>отмечалось </a:t>
            </a:r>
            <a:r>
              <a:rPr lang="ru-RU" sz="1440" dirty="0" smtClean="0">
                <a:latin typeface="Times New Roman"/>
                <a:cs typeface="Times New Roman"/>
              </a:rPr>
              <a:t>д</a:t>
            </a:r>
            <a:r>
              <a:rPr lang="ru-RU" sz="1440" spc="40" dirty="0" smtClean="0">
                <a:latin typeface="Times New Roman"/>
                <a:cs typeface="Times New Roman"/>
              </a:rPr>
              <a:t>о</a:t>
            </a:r>
            <a:r>
              <a:rPr lang="ru-RU" sz="1440" dirty="0" smtClean="0">
                <a:latin typeface="Times New Roman"/>
                <a:cs typeface="Times New Roman"/>
              </a:rPr>
              <a:t>с</a:t>
            </a:r>
            <a:r>
              <a:rPr lang="ru-RU" sz="1440" spc="-30" dirty="0" smtClean="0">
                <a:latin typeface="Times New Roman"/>
                <a:cs typeface="Times New Roman"/>
              </a:rPr>
              <a:t>т</a:t>
            </a:r>
            <a:r>
              <a:rPr lang="ru-RU" sz="1440" dirty="0" smtClean="0">
                <a:latin typeface="Times New Roman"/>
                <a:cs typeface="Times New Roman"/>
              </a:rPr>
              <a:t>о</a:t>
            </a:r>
            <a:r>
              <a:rPr lang="ru-RU" sz="1440" spc="-15" dirty="0" smtClean="0">
                <a:latin typeface="Times New Roman"/>
                <a:cs typeface="Times New Roman"/>
              </a:rPr>
              <a:t>ве</a:t>
            </a:r>
            <a:r>
              <a:rPr lang="ru-RU" sz="1440" dirty="0" smtClean="0">
                <a:latin typeface="Times New Roman"/>
                <a:cs typeface="Times New Roman"/>
              </a:rPr>
              <a:t>рн</a:t>
            </a:r>
            <a:r>
              <a:rPr lang="ru-RU" sz="1440" spc="15" dirty="0" smtClean="0">
                <a:latin typeface="Times New Roman"/>
                <a:cs typeface="Times New Roman"/>
              </a:rPr>
              <a:t>о</a:t>
            </a:r>
            <a:r>
              <a:rPr lang="ru-RU" sz="1440" dirty="0" smtClean="0">
                <a:latin typeface="Times New Roman"/>
                <a:cs typeface="Times New Roman"/>
              </a:rPr>
              <a:t>е </a:t>
            </a:r>
            <a:r>
              <a:rPr lang="ru-RU" sz="1440" spc="-45" dirty="0" smtClean="0">
                <a:latin typeface="Times New Roman"/>
                <a:cs typeface="Times New Roman"/>
              </a:rPr>
              <a:t>у</a:t>
            </a:r>
            <a:r>
              <a:rPr lang="ru-RU" sz="1440" dirty="0" smtClean="0">
                <a:latin typeface="Times New Roman"/>
                <a:cs typeface="Times New Roman"/>
              </a:rPr>
              <a:t>мен</a:t>
            </a:r>
            <a:r>
              <a:rPr lang="ru-RU" sz="1440" spc="-5" dirty="0" smtClean="0">
                <a:latin typeface="Times New Roman"/>
                <a:cs typeface="Times New Roman"/>
              </a:rPr>
              <a:t>ь</a:t>
            </a:r>
            <a:r>
              <a:rPr lang="ru-RU" sz="1440" dirty="0" smtClean="0">
                <a:latin typeface="Times New Roman"/>
                <a:cs typeface="Times New Roman"/>
              </a:rPr>
              <a:t>шение час</a:t>
            </a:r>
            <a:r>
              <a:rPr lang="ru-RU" sz="1440" spc="-25" dirty="0" smtClean="0">
                <a:latin typeface="Times New Roman"/>
                <a:cs typeface="Times New Roman"/>
              </a:rPr>
              <a:t>т</a:t>
            </a:r>
            <a:r>
              <a:rPr lang="ru-RU" sz="1440" spc="-20" dirty="0" smtClean="0">
                <a:latin typeface="Times New Roman"/>
                <a:cs typeface="Times New Roman"/>
              </a:rPr>
              <a:t>о</a:t>
            </a:r>
            <a:r>
              <a:rPr lang="ru-RU" sz="1440" dirty="0" smtClean="0">
                <a:latin typeface="Times New Roman"/>
                <a:cs typeface="Times New Roman"/>
              </a:rPr>
              <a:t>ты инфицирования </a:t>
            </a:r>
            <a:r>
              <a:rPr lang="en-US" sz="1440" spc="-5" dirty="0" smtClean="0">
                <a:latin typeface="Times New Roman"/>
                <a:cs typeface="Times New Roman"/>
              </a:rPr>
              <a:t>Pseudomonas</a:t>
            </a:r>
            <a:r>
              <a:rPr lang="en-US" sz="1440" dirty="0" smtClean="0">
                <a:latin typeface="Times New Roman"/>
                <a:cs typeface="Times New Roman"/>
              </a:rPr>
              <a:t> </a:t>
            </a:r>
            <a:r>
              <a:rPr lang="en-US" sz="1440" spc="-5" dirty="0" smtClean="0">
                <a:latin typeface="Times New Roman"/>
                <a:cs typeface="Times New Roman"/>
              </a:rPr>
              <a:t>aeruginosa</a:t>
            </a:r>
            <a:r>
              <a:rPr lang="ru-RU" sz="1440" spc="-5" dirty="0" smtClean="0">
                <a:latin typeface="Times New Roman"/>
                <a:cs typeface="Times New Roman"/>
              </a:rPr>
              <a:t> с 45,7% до 14,29% (р</a:t>
            </a:r>
            <a:r>
              <a:rPr lang="en-US" sz="1440" spc="-5" dirty="0" smtClean="0">
                <a:latin typeface="Times New Roman"/>
                <a:cs typeface="Times New Roman"/>
              </a:rPr>
              <a:t>&lt;</a:t>
            </a:r>
            <a:r>
              <a:rPr lang="ru-RU" sz="1440" spc="-5" dirty="0" smtClean="0">
                <a:latin typeface="Times New Roman"/>
                <a:cs typeface="Times New Roman"/>
              </a:rPr>
              <a:t>0,005).</a:t>
            </a:r>
            <a:r>
              <a:rPr lang="ru-RU" sz="1440" dirty="0" smtClean="0">
                <a:latin typeface="Times New Roman"/>
                <a:cs typeface="Times New Roman"/>
              </a:rPr>
              <a:t> </a:t>
            </a:r>
            <a:endParaRPr sz="1440" dirty="0">
              <a:latin typeface="Times New Roman"/>
              <a:cs typeface="Times New Roman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6411529" y="872680"/>
            <a:ext cx="2611547" cy="1895347"/>
            <a:chOff x="6926135" y="872680"/>
            <a:chExt cx="2163445" cy="1666239"/>
          </a:xfrm>
        </p:grpSpPr>
        <p:pic>
          <p:nvPicPr>
            <p:cNvPr id="32" name="object 3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79352" y="895475"/>
              <a:ext cx="2056503" cy="1600014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6930897" y="877442"/>
              <a:ext cx="2153920" cy="1656714"/>
            </a:xfrm>
            <a:custGeom>
              <a:avLst/>
              <a:gdLst/>
              <a:ahLst/>
              <a:cxnLst/>
              <a:rect l="l" t="t" r="r" b="b"/>
              <a:pathLst>
                <a:path w="2153920" h="1656714">
                  <a:moveTo>
                    <a:pt x="0" y="1656206"/>
                  </a:moveTo>
                  <a:lnTo>
                    <a:pt x="2153538" y="1656206"/>
                  </a:lnTo>
                  <a:lnTo>
                    <a:pt x="2153538" y="0"/>
                  </a:lnTo>
                  <a:lnTo>
                    <a:pt x="0" y="0"/>
                  </a:lnTo>
                  <a:lnTo>
                    <a:pt x="0" y="1656206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Скругленный прямоугольник 15"/>
          <p:cNvSpPr/>
          <p:nvPr/>
        </p:nvSpPr>
        <p:spPr>
          <a:xfrm>
            <a:off x="4852842" y="2952750"/>
            <a:ext cx="4170234" cy="1371600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>
              <a:spcBef>
                <a:spcPts val="100"/>
              </a:spcBef>
              <a:tabLst>
                <a:tab pos="939165" algn="l"/>
                <a:tab pos="2136775" algn="l"/>
                <a:tab pos="3327400" algn="l"/>
              </a:tabLst>
            </a:pPr>
            <a:endParaRPr lang="ru-RU" sz="1500" b="1" u="sng" dirty="0" smtClean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Times New Roman"/>
              <a:cs typeface="Times New Roman"/>
            </a:endParaRPr>
          </a:p>
          <a:p>
            <a:pPr marL="12700" algn="just">
              <a:spcBef>
                <a:spcPts val="100"/>
              </a:spcBef>
              <a:tabLst>
                <a:tab pos="939165" algn="l"/>
                <a:tab pos="2136775" algn="l"/>
                <a:tab pos="3327400" algn="l"/>
              </a:tabLst>
            </a:pPr>
            <a:r>
              <a:rPr lang="ru-RU" sz="1500" b="1" u="sng" dirty="0" smtClean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</a:t>
            </a:r>
            <a:r>
              <a:rPr lang="ru-RU" sz="1500" b="1" u="sng" spc="-10" dirty="0" smtClean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ы</a:t>
            </a:r>
            <a:r>
              <a:rPr lang="ru-RU" sz="1500" b="1" u="sng" spc="-30" dirty="0" smtClean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во</a:t>
            </a:r>
            <a:r>
              <a:rPr lang="ru-RU" sz="1500" b="1" u="sng" dirty="0" smtClean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д</a:t>
            </a:r>
            <a:r>
              <a:rPr lang="ru-RU" sz="1500" b="1" u="sng" spc="-5" dirty="0" smtClean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ы</a:t>
            </a:r>
            <a:r>
              <a:rPr lang="ru-RU" sz="1500" b="1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lang="ru-RU" sz="1500" b="1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lang="ru-RU" sz="15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1500" spc="-10" dirty="0" smtClean="0">
                <a:solidFill>
                  <a:schemeClr val="tx1"/>
                </a:solidFill>
                <a:latin typeface="Times New Roman"/>
                <a:cs typeface="Times New Roman"/>
              </a:rPr>
              <a:t>При</a:t>
            </a:r>
            <a:r>
              <a:rPr lang="ru-RU" sz="1500" dirty="0" smtClean="0">
                <a:solidFill>
                  <a:schemeClr val="tx1"/>
                </a:solidFill>
                <a:latin typeface="Times New Roman"/>
                <a:cs typeface="Times New Roman"/>
              </a:rPr>
              <a:t>менение </a:t>
            </a:r>
            <a:r>
              <a:rPr lang="ru-RU" sz="1500" spc="5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т</a:t>
            </a:r>
            <a:r>
              <a:rPr lang="ru-RU" sz="15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а</a:t>
            </a:r>
            <a:r>
              <a:rPr lang="ru-RU" sz="1500" spc="5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р</a:t>
            </a:r>
            <a:r>
              <a:rPr lang="ru-RU" sz="1500" spc="-25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г</a:t>
            </a:r>
            <a:r>
              <a:rPr lang="ru-RU" sz="15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ет</a:t>
            </a:r>
            <a:r>
              <a:rPr lang="ru-RU" sz="1500" spc="-1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но</a:t>
            </a:r>
            <a:r>
              <a:rPr lang="ru-RU" sz="15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й</a:t>
            </a:r>
            <a:r>
              <a:rPr lang="ru-RU" sz="15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тер</a:t>
            </a:r>
            <a:r>
              <a:rPr lang="ru-RU" sz="1500" spc="-25" dirty="0" smtClean="0">
                <a:solidFill>
                  <a:schemeClr val="tx1"/>
                </a:solidFill>
                <a:latin typeface="Times New Roman"/>
                <a:cs typeface="Times New Roman"/>
              </a:rPr>
              <a:t>а</a:t>
            </a:r>
            <a:r>
              <a:rPr lang="ru-RU" sz="1500" spc="-10" dirty="0" smtClean="0">
                <a:solidFill>
                  <a:schemeClr val="tx1"/>
                </a:solidFill>
                <a:latin typeface="Times New Roman"/>
                <a:cs typeface="Times New Roman"/>
              </a:rPr>
              <a:t>п</a:t>
            </a:r>
            <a:r>
              <a:rPr lang="ru-RU" sz="1500" dirty="0" smtClean="0">
                <a:solidFill>
                  <a:schemeClr val="tx1"/>
                </a:solidFill>
                <a:latin typeface="Times New Roman"/>
                <a:cs typeface="Times New Roman"/>
              </a:rPr>
              <a:t>ии </a:t>
            </a:r>
            <a:r>
              <a:rPr lang="ru-RU" sz="1500" spc="-10" dirty="0" smtClean="0">
                <a:solidFill>
                  <a:schemeClr val="tx1"/>
                </a:solidFill>
                <a:latin typeface="Times New Roman"/>
                <a:cs typeface="Times New Roman"/>
              </a:rPr>
              <a:t>по</a:t>
            </a:r>
            <a:r>
              <a:rPr lang="ru-RU" sz="1500" spc="-25" dirty="0" smtClean="0">
                <a:solidFill>
                  <a:schemeClr val="tx1"/>
                </a:solidFill>
                <a:latin typeface="Times New Roman"/>
                <a:cs typeface="Times New Roman"/>
              </a:rPr>
              <a:t>к</a:t>
            </a:r>
            <a:r>
              <a:rPr lang="ru-RU" sz="1500" dirty="0" smtClean="0">
                <a:solidFill>
                  <a:schemeClr val="tx1"/>
                </a:solidFill>
                <a:latin typeface="Times New Roman"/>
                <a:cs typeface="Times New Roman"/>
              </a:rPr>
              <a:t>аз</a:t>
            </a:r>
            <a:r>
              <a:rPr lang="ru-RU" sz="1500" spc="10" dirty="0" smtClean="0">
                <a:solidFill>
                  <a:schemeClr val="tx1"/>
                </a:solidFill>
                <a:latin typeface="Times New Roman"/>
                <a:cs typeface="Times New Roman"/>
              </a:rPr>
              <a:t>а</a:t>
            </a:r>
            <a:r>
              <a:rPr lang="ru-RU" sz="1500" spc="-5" dirty="0" smtClean="0">
                <a:solidFill>
                  <a:schemeClr val="tx1"/>
                </a:solidFill>
                <a:latin typeface="Times New Roman"/>
                <a:cs typeface="Times New Roman"/>
              </a:rPr>
              <a:t>л</a:t>
            </a:r>
            <a:r>
              <a:rPr lang="ru-RU" sz="1500" dirty="0" smtClean="0">
                <a:solidFill>
                  <a:schemeClr val="tx1"/>
                </a:solidFill>
                <a:latin typeface="Times New Roman"/>
                <a:cs typeface="Times New Roman"/>
              </a:rPr>
              <a:t>о </a:t>
            </a:r>
            <a:r>
              <a:rPr lang="ru-RU" sz="1500" dirty="0">
                <a:solidFill>
                  <a:schemeClr val="tx1"/>
                </a:solidFill>
                <a:latin typeface="Times New Roman"/>
                <a:cs typeface="Times New Roman"/>
              </a:rPr>
              <a:t>снижение </a:t>
            </a:r>
            <a:r>
              <a:rPr lang="ru-RU" sz="1500" dirty="0" err="1">
                <a:solidFill>
                  <a:schemeClr val="tx1"/>
                </a:solidFill>
                <a:latin typeface="Times New Roman"/>
                <a:cs typeface="Times New Roman"/>
              </a:rPr>
              <a:t>инфицирирования</a:t>
            </a:r>
            <a:r>
              <a:rPr lang="ru-RU" sz="1500" dirty="0">
                <a:solidFill>
                  <a:schemeClr val="tx1"/>
                </a:solidFill>
                <a:latin typeface="Times New Roman"/>
                <a:cs typeface="Times New Roman"/>
              </a:rPr>
              <a:t> микробными ассоциациями, </a:t>
            </a:r>
            <a:r>
              <a:rPr lang="ru-RU" sz="1500" spc="-5" dirty="0">
                <a:solidFill>
                  <a:schemeClr val="tx1"/>
                </a:solidFill>
                <a:latin typeface="Times New Roman"/>
                <a:cs typeface="Times New Roman"/>
              </a:rPr>
              <a:t>вызывающими хроническое </a:t>
            </a:r>
            <a:r>
              <a:rPr lang="ru-RU" sz="1500" spc="5" dirty="0">
                <a:solidFill>
                  <a:schemeClr val="tx1"/>
                </a:solidFill>
                <a:latin typeface="Times New Roman"/>
                <a:cs typeface="Times New Roman"/>
              </a:rPr>
              <a:t>воспаление</a:t>
            </a:r>
            <a:r>
              <a:rPr lang="ru-RU" sz="1500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1500" dirty="0">
                <a:solidFill>
                  <a:schemeClr val="tx1"/>
                </a:solidFill>
                <a:latin typeface="Times New Roman"/>
                <a:cs typeface="Times New Roman"/>
              </a:rPr>
              <a:t>в</a:t>
            </a:r>
            <a:r>
              <a:rPr lang="ru-RU" sz="1500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1500" spc="-10" dirty="0">
                <a:solidFill>
                  <a:schemeClr val="tx1"/>
                </a:solidFill>
                <a:latin typeface="Times New Roman"/>
                <a:cs typeface="Times New Roman"/>
              </a:rPr>
              <a:t>бронхолегочной</a:t>
            </a:r>
            <a:r>
              <a:rPr lang="ru-RU" sz="1500" spc="-5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1500" dirty="0">
                <a:solidFill>
                  <a:schemeClr val="tx1"/>
                </a:solidFill>
                <a:latin typeface="Times New Roman"/>
                <a:cs typeface="Times New Roman"/>
              </a:rPr>
              <a:t>системе у детей с </a:t>
            </a:r>
            <a:r>
              <a:rPr lang="ru-RU" sz="1500" dirty="0" err="1">
                <a:solidFill>
                  <a:schemeClr val="tx1"/>
                </a:solidFill>
                <a:latin typeface="Times New Roman"/>
                <a:cs typeface="Times New Roman"/>
              </a:rPr>
              <a:t>муковисцидозом</a:t>
            </a:r>
            <a:endParaRPr lang="ru-RU" sz="15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148</Words>
  <Application>Microsoft Office PowerPoint</Application>
  <PresentationFormat>Экран (16:9)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Ю.О. Васенёва 1,2, И.В. Вахлова1   yulya.vasenyova@yandex.ru 1 ФГБОУ ВО «УГМУ» МЗ РФ 2 ГАУЗ СО «ОДКБ»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</cp:revision>
  <dcterms:created xsi:type="dcterms:W3CDTF">2024-03-26T08:47:44Z</dcterms:created>
  <dcterms:modified xsi:type="dcterms:W3CDTF">2024-03-26T15:04:05Z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2024-03-23T00:00:00Z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2024-03-26T00:00:00Z</vt:filetime>
  </property>
</Properties>
</file>